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2" r:id="rId13"/>
    <p:sldId id="273" r:id="rId14"/>
    <p:sldId id="274" r:id="rId15"/>
    <p:sldId id="277" r:id="rId16"/>
    <p:sldId id="279" r:id="rId17"/>
    <p:sldId id="280" r:id="rId18"/>
    <p:sldId id="281" r:id="rId19"/>
    <p:sldId id="282" r:id="rId20"/>
    <p:sldId id="284" r:id="rId21"/>
    <p:sldId id="285" r:id="rId22"/>
    <p:sldId id="286" r:id="rId23"/>
    <p:sldId id="287" r:id="rId24"/>
    <p:sldId id="319" r:id="rId25"/>
    <p:sldId id="288" r:id="rId26"/>
    <p:sldId id="289" r:id="rId27"/>
    <p:sldId id="292" r:id="rId28"/>
    <p:sldId id="293" r:id="rId29"/>
    <p:sldId id="295" r:id="rId30"/>
    <p:sldId id="296" r:id="rId31"/>
    <p:sldId id="297" r:id="rId32"/>
    <p:sldId id="301" r:id="rId33"/>
    <p:sldId id="302" r:id="rId34"/>
    <p:sldId id="303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81614" autoAdjust="0"/>
  </p:normalViewPr>
  <p:slideViewPr>
    <p:cSldViewPr>
      <p:cViewPr varScale="1">
        <p:scale>
          <a:sx n="80" d="100"/>
          <a:sy n="80" d="100"/>
        </p:scale>
        <p:origin x="1531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2EB01-20BB-41DB-9568-EF596EE44A5C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3D399-0711-4E12-8690-CE48A97178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01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begin with an</a:t>
            </a:r>
            <a:r>
              <a:rPr lang="en-US" baseline="0" dirty="0"/>
              <a:t> overview of wind power in the UK….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3D399-0711-4E12-8690-CE48A971782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9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55154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77860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20719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1802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6724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52522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5552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3056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8322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29313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6204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5767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5221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1472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00785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25,000 hours</a:t>
            </a:r>
            <a:r>
              <a:rPr lang="en-US" baseline="0" dirty="0"/>
              <a:t> of burn time would be if you left a bulb burning it would go for  2.9 years!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3D399-0711-4E12-8690-CE48A971782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11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3553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31784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152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423763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62287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2869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5981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69025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 = NET 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3D399-0711-4E12-8690-CE48A971782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809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baseline="0" dirty="0"/>
              <a:t> = Distillation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3D399-0711-4E12-8690-CE48A971782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9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= hydropower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3D399-0711-4E12-8690-CE48A971782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82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68072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0194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8395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82868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63663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1768B-3959-44A2-98E9-1DEF05CB2FB9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442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B1BC-FFD6-4A6D-BD10-A194C245C72B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FECB-4B18-4319-96D2-118102EE00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53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B1BC-FFD6-4A6D-BD10-A194C245C72B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FECB-4B18-4319-96D2-118102EE00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07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B1BC-FFD6-4A6D-BD10-A194C245C72B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FECB-4B18-4319-96D2-118102EE00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94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B1BC-FFD6-4A6D-BD10-A194C245C72B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FECB-4B18-4319-96D2-118102EE00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8817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B1BC-FFD6-4A6D-BD10-A194C245C72B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FECB-4B18-4319-96D2-118102EE00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97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B1BC-FFD6-4A6D-BD10-A194C245C72B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FECB-4B18-4319-96D2-118102EE00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21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B1BC-FFD6-4A6D-BD10-A194C245C72B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FECB-4B18-4319-96D2-118102EE00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98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B1BC-FFD6-4A6D-BD10-A194C245C72B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FECB-4B18-4319-96D2-118102EE00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25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B1BC-FFD6-4A6D-BD10-A194C245C72B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FECB-4B18-4319-96D2-118102EE00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02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27432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168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C3B1BC-FFD6-4A6D-BD10-A194C245C72B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C6FECB-4B18-4319-96D2-118102EE00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97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B1BC-FFD6-4A6D-BD10-A194C245C72B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FECB-4B18-4319-96D2-118102EE00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61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B1BC-FFD6-4A6D-BD10-A194C245C72B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FECB-4B18-4319-96D2-118102EE00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7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B1BC-FFD6-4A6D-BD10-A194C245C72B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FECB-4B18-4319-96D2-118102EE00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03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B1BC-FFD6-4A6D-BD10-A194C245C72B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FECB-4B18-4319-96D2-118102EE00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71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B1BC-FFD6-4A6D-BD10-A194C245C72B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FECB-4B18-4319-96D2-118102EE00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75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B1BC-FFD6-4A6D-BD10-A194C245C72B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FECB-4B18-4319-96D2-118102EE00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14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B1BC-FFD6-4A6D-BD10-A194C245C72B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FECB-4B18-4319-96D2-118102EE00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33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B1BC-FFD6-4A6D-BD10-A194C245C72B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6FECB-4B18-4319-96D2-118102EE00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FC3B1BC-FFD6-4A6D-BD10-A194C245C72B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6FECB-4B18-4319-96D2-118102EE00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79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9.jpe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60.gif"/><Relationship Id="rId4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b/bb/Alternative_Energi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2286000"/>
            <a:ext cx="5943600" cy="3329581"/>
          </a:xfrm>
        </p:spPr>
        <p:txBody>
          <a:bodyPr/>
          <a:lstStyle/>
          <a:p>
            <a:r>
              <a:rPr lang="en-US" altLang="en-US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 Resources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533400"/>
            <a:ext cx="1952958" cy="861420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Trade-Offs:  Conventional Natural Gas</a:t>
            </a:r>
          </a:p>
        </p:txBody>
      </p:sp>
      <p:pic>
        <p:nvPicPr>
          <p:cNvPr id="5" name="Content Placeholder 4" descr="90446_13_09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l="3319" r="3461" b="5556"/>
          <a:stretch>
            <a:fillRect/>
          </a:stretch>
        </p:blipFill>
        <p:spPr>
          <a:xfrm>
            <a:off x="2362200" y="1905000"/>
            <a:ext cx="4724400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7173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524000"/>
            <a:ext cx="6711654" cy="3429000"/>
          </a:xfrm>
        </p:spPr>
        <p:txBody>
          <a:bodyPr/>
          <a:lstStyle/>
          <a:p>
            <a:r>
              <a:rPr lang="en-US" dirty="0"/>
              <a:t>Coal: solid fossil fuel formed from decaying organic matter exposed to heat and pressure over millions of years</a:t>
            </a:r>
          </a:p>
          <a:p>
            <a:r>
              <a:rPr lang="en-US" dirty="0"/>
              <a:t>Coal is the dirtiest fossil fuel, polluting air and water</a:t>
            </a:r>
          </a:p>
          <a:p>
            <a:pPr lvl="1"/>
            <a:r>
              <a:rPr lang="en-US" dirty="0"/>
              <a:t>As coal burns, particles are released into the air – contributing to human health problems</a:t>
            </a:r>
          </a:p>
          <a:p>
            <a:r>
              <a:rPr lang="en-US" dirty="0"/>
              <a:t>Coal burning power/industrial plants – largest emitters of </a:t>
            </a:r>
            <a:r>
              <a:rPr lang="en-US"/>
              <a:t>greenhouse gases (39%)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Coal</a:t>
            </a:r>
          </a:p>
        </p:txBody>
      </p:sp>
      <p:pic>
        <p:nvPicPr>
          <p:cNvPr id="4" name="Picture 3" descr="Energy-Coal-Resourc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4876800"/>
            <a:ext cx="3401568" cy="177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10200" y="4876800"/>
            <a:ext cx="3285605" cy="177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439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295400"/>
            <a:ext cx="6711654" cy="3204875"/>
          </a:xfrm>
        </p:spPr>
        <p:txBody>
          <a:bodyPr/>
          <a:lstStyle/>
          <a:p>
            <a:r>
              <a:rPr lang="en-US" dirty="0"/>
              <a:t>Some coal-burning plants use scrubbers to remove pollutants before leaving smoke stacks – this produces toxic coal ash</a:t>
            </a:r>
          </a:p>
          <a:p>
            <a:pPr lvl="1"/>
            <a:r>
              <a:rPr lang="en-US" dirty="0"/>
              <a:t>Some ash is buried, some gets into the water systems, and some is sold for construction –a mix of toxic chemicals</a:t>
            </a:r>
          </a:p>
          <a:p>
            <a:r>
              <a:rPr lang="en-US" dirty="0"/>
              <a:t>Coal is cheap due to low market pricing </a:t>
            </a:r>
          </a:p>
          <a:p>
            <a:pPr lvl="1"/>
            <a:r>
              <a:rPr lang="en-US" dirty="0"/>
              <a:t>Regulations for usage are needed, but utilities using coal fight regulations and taxes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Coal</a:t>
            </a:r>
          </a:p>
        </p:txBody>
      </p:sp>
      <p:pic>
        <p:nvPicPr>
          <p:cNvPr id="4" name="Picture 3" descr="coal-ash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0200" y="4572000"/>
            <a:ext cx="3137488" cy="1990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0d91350080a9adc3d5391fea1fe8361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800" y="4799616"/>
            <a:ext cx="2971800" cy="1837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89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Trade-offs: Advantages and Disadvantages of Coal</a:t>
            </a:r>
          </a:p>
        </p:txBody>
      </p:sp>
      <p:pic>
        <p:nvPicPr>
          <p:cNvPr id="5" name="Content Placeholder 4" descr="90446_13_15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l="2985" r="3109" b="7372"/>
          <a:stretch>
            <a:fillRect/>
          </a:stretch>
        </p:blipFill>
        <p:spPr>
          <a:xfrm>
            <a:off x="2286000" y="1981200"/>
            <a:ext cx="5199529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565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3124200"/>
            <a:ext cx="6711654" cy="2061875"/>
          </a:xfrm>
        </p:spPr>
        <p:txBody>
          <a:bodyPr/>
          <a:lstStyle/>
          <a:p>
            <a:r>
              <a:rPr lang="en-US" dirty="0"/>
              <a:t>Nuclear power has little environmental impact and a very low accident risk, but usage is limited due to its low net energy yield</a:t>
            </a:r>
          </a:p>
          <a:p>
            <a:r>
              <a:rPr lang="en-US" dirty="0"/>
              <a:t>Fear of accidents and the long life of radioactive wastes are also limiting issues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13.3  What Are the Advantages and Disadvantages of Using Nuclear Power?</a:t>
            </a:r>
          </a:p>
        </p:txBody>
      </p:sp>
      <p:pic>
        <p:nvPicPr>
          <p:cNvPr id="4" name="Picture 3" descr="article-1366308-0B2BC62000000578-334_964x578.jpg"/>
          <p:cNvPicPr>
            <a:picLocks noChangeAspect="1"/>
          </p:cNvPicPr>
          <p:nvPr/>
        </p:nvPicPr>
        <p:blipFill>
          <a:blip r:embed="rId3" cstate="print"/>
          <a:srcRect b="9028"/>
          <a:stretch>
            <a:fillRect/>
          </a:stretch>
        </p:blipFill>
        <p:spPr>
          <a:xfrm>
            <a:off x="4889500" y="4724400"/>
            <a:ext cx="34925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japan-nuclear-disaster-650x48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0" y="4953000"/>
            <a:ext cx="2178403" cy="1628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697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600200"/>
            <a:ext cx="6711654" cy="3509675"/>
          </a:xfrm>
        </p:spPr>
        <p:txBody>
          <a:bodyPr/>
          <a:lstStyle/>
          <a:p>
            <a:r>
              <a:rPr lang="en-US" dirty="0"/>
              <a:t>Construction and use of nuclear power plants generates CO</a:t>
            </a:r>
            <a:r>
              <a:rPr lang="en-US" baseline="-25000" dirty="0"/>
              <a:t>2</a:t>
            </a:r>
            <a:r>
              <a:rPr lang="en-US" dirty="0"/>
              <a:t> emissions and contributes to climate change</a:t>
            </a:r>
          </a:p>
          <a:p>
            <a:r>
              <a:rPr lang="en-US" dirty="0"/>
              <a:t>The prediction that nuclear energy would dramatically replace traditional sources has not occurred</a:t>
            </a:r>
          </a:p>
          <a:p>
            <a:pPr lvl="1"/>
            <a:r>
              <a:rPr lang="en-US" dirty="0"/>
              <a:t>Nuclear power (low net energy yield) is only possible because of government subsidies</a:t>
            </a:r>
          </a:p>
          <a:p>
            <a:pPr lvl="2"/>
            <a:r>
              <a:rPr lang="en-US" dirty="0"/>
              <a:t>Use of new technology (thorium instead of uranium) may change nuclear power development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Nuclear Power</a:t>
            </a:r>
          </a:p>
        </p:txBody>
      </p:sp>
      <p:pic>
        <p:nvPicPr>
          <p:cNvPr id="4" name="Picture 3" descr="co2-emission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1" y="5042836"/>
            <a:ext cx="2819400" cy="1632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nuclear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600" y="5039133"/>
            <a:ext cx="3048000" cy="1623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703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2743200"/>
            <a:ext cx="6711654" cy="1299875"/>
          </a:xfrm>
        </p:spPr>
        <p:txBody>
          <a:bodyPr/>
          <a:lstStyle/>
          <a:p>
            <a:r>
              <a:rPr lang="en-US" dirty="0"/>
              <a:t>Improved energy efficiency could save1/3 of global energy used and 43% of the energy used in the United States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13.4  Why Is Energy Efficiency an Important Energy Resource?</a:t>
            </a:r>
          </a:p>
        </p:txBody>
      </p:sp>
      <p:pic>
        <p:nvPicPr>
          <p:cNvPr id="4" name="Picture 3" descr="Energ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3581400"/>
            <a:ext cx="3667760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mazing-Energy-Facts.gif"/>
          <p:cNvPicPr>
            <a:picLocks noChangeAspect="1"/>
          </p:cNvPicPr>
          <p:nvPr/>
        </p:nvPicPr>
        <p:blipFill>
          <a:blip r:embed="rId4" cstate="print"/>
          <a:srcRect r="2941"/>
          <a:stretch>
            <a:fillRect/>
          </a:stretch>
        </p:blipFill>
        <p:spPr>
          <a:xfrm>
            <a:off x="1219200" y="3810000"/>
            <a:ext cx="2514600" cy="2736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29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600200"/>
            <a:ext cx="6711654" cy="4195481"/>
          </a:xfrm>
        </p:spPr>
        <p:txBody>
          <a:bodyPr/>
          <a:lstStyle/>
          <a:p>
            <a:r>
              <a:rPr lang="en-US" dirty="0"/>
              <a:t>Energy efficiency: measure of work from each unit of energy, meaning that we need more work for less energy</a:t>
            </a:r>
          </a:p>
          <a:p>
            <a:pPr lvl="1"/>
            <a:r>
              <a:rPr lang="en-US" dirty="0"/>
              <a:t>Poor insulation in badly designed buildings – wastes the energy to heat and cool them</a:t>
            </a:r>
          </a:p>
          <a:p>
            <a:pPr lvl="1"/>
            <a:r>
              <a:rPr lang="en-US" dirty="0"/>
              <a:t>Three out of 4 Americans commute to work (only 5% use mass transit)</a:t>
            </a:r>
          </a:p>
          <a:p>
            <a:pPr lvl="1"/>
            <a:r>
              <a:rPr lang="en-US" dirty="0"/>
              <a:t>Internet data centers (and cloud-based storage) use 10% of electrical energy from grid – other 90% is wasted as heat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04800"/>
            <a:ext cx="7055380" cy="1400530"/>
          </a:xfrm>
        </p:spPr>
        <p:txBody>
          <a:bodyPr/>
          <a:lstStyle/>
          <a:p>
            <a:r>
              <a:rPr lang="en-US" dirty="0"/>
              <a:t>We Use Energy Inefficiently</a:t>
            </a:r>
          </a:p>
        </p:txBody>
      </p:sp>
      <p:pic>
        <p:nvPicPr>
          <p:cNvPr id="4" name="Picture 3" descr="Bad-Insulat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0200" y="4724400"/>
            <a:ext cx="2552700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Blue-Wash-Traffic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200" y="5029200"/>
            <a:ext cx="2438400" cy="1624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103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905000"/>
            <a:ext cx="6711654" cy="3357275"/>
          </a:xfrm>
        </p:spPr>
        <p:txBody>
          <a:bodyPr/>
          <a:lstStyle/>
          <a:p>
            <a:r>
              <a:rPr lang="en-US" dirty="0"/>
              <a:t>Cogeneration: use a combined heat and power system to recycle steam as heat </a:t>
            </a:r>
          </a:p>
          <a:p>
            <a:r>
              <a:rPr lang="en-US" dirty="0"/>
              <a:t>Make electric car motors more efficient</a:t>
            </a:r>
          </a:p>
          <a:p>
            <a:r>
              <a:rPr lang="en-US" dirty="0"/>
              <a:t>Recycle materials, especially steel and other metals</a:t>
            </a:r>
          </a:p>
          <a:p>
            <a:r>
              <a:rPr lang="en-US" dirty="0"/>
              <a:t>Improve designs of data centers </a:t>
            </a:r>
          </a:p>
          <a:p>
            <a:r>
              <a:rPr lang="en-US" dirty="0"/>
              <a:t>Convert electrical grids into smart grids</a:t>
            </a:r>
          </a:p>
          <a:p>
            <a:r>
              <a:rPr lang="en-US" dirty="0"/>
              <a:t>Connect solar and wind power to grids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Energy Efficiency</a:t>
            </a:r>
          </a:p>
        </p:txBody>
      </p:sp>
      <p:pic>
        <p:nvPicPr>
          <p:cNvPr id="4" name="Picture 3" descr="can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2200" y="3962400"/>
            <a:ext cx="27432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hematic-greenhouse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601" y="5197474"/>
            <a:ext cx="2667000" cy="1389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568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828800"/>
            <a:ext cx="6711654" cy="3585875"/>
          </a:xfrm>
        </p:spPr>
        <p:txBody>
          <a:bodyPr/>
          <a:lstStyle/>
          <a:p>
            <a:r>
              <a:rPr lang="en-US" dirty="0"/>
              <a:t>Include hidden costs in market pricing – through higher gas taxes </a:t>
            </a:r>
          </a:p>
          <a:p>
            <a:pPr lvl="1"/>
            <a:r>
              <a:rPr lang="en-US" dirty="0"/>
              <a:t>When hidden costs of gas use are added in, a gallon of gas would be $15 – full-cost pricing</a:t>
            </a:r>
          </a:p>
          <a:p>
            <a:r>
              <a:rPr lang="en-US" dirty="0"/>
              <a:t>Give consumers tax breaks/subsidies to buy fuel efficient, smaller vehicles</a:t>
            </a:r>
          </a:p>
          <a:p>
            <a:r>
              <a:rPr lang="en-US" dirty="0"/>
              <a:t>Build/improve mass transit systems</a:t>
            </a:r>
          </a:p>
          <a:p>
            <a:r>
              <a:rPr lang="en-US" dirty="0"/>
              <a:t>Increase funding for research of hybrid car development and recharging stations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Ways To Improve Energy Efficiency</a:t>
            </a:r>
          </a:p>
        </p:txBody>
      </p:sp>
      <p:pic>
        <p:nvPicPr>
          <p:cNvPr id="4" name="Picture 3" descr="Transit Systems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5181600"/>
            <a:ext cx="3962400" cy="1394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mart-for-two-2-cars-48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9800" y="5105400"/>
            <a:ext cx="2895600" cy="1459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224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7700" y="2052925"/>
            <a:ext cx="6711654" cy="1985675"/>
          </a:xfrm>
        </p:spPr>
        <p:txBody>
          <a:bodyPr/>
          <a:lstStyle/>
          <a:p>
            <a:r>
              <a:rPr lang="en-US" dirty="0"/>
              <a:t>Net energy yield is the amount of energy obtained from a </a:t>
            </a:r>
            <a:r>
              <a:rPr lang="en-US"/>
              <a:t>resource </a:t>
            </a:r>
            <a:r>
              <a:rPr lang="en-US" b="1"/>
              <a:t>MINUS</a:t>
            </a:r>
            <a:r>
              <a:rPr lang="en-US"/>
              <a:t> the </a:t>
            </a:r>
            <a:r>
              <a:rPr lang="en-US" dirty="0"/>
              <a:t>amount of energy needed to produce it</a:t>
            </a:r>
          </a:p>
          <a:p>
            <a:r>
              <a:rPr lang="en-US" dirty="0"/>
              <a:t>Net energy yield values vary greatly depending on the source of energy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13.1  What Is Net Energy and Why Is It Important?</a:t>
            </a:r>
          </a:p>
        </p:txBody>
      </p:sp>
      <p:pic>
        <p:nvPicPr>
          <p:cNvPr id="4" name="Picture 3" descr="energy-plugged-in-co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1" y="4191000"/>
            <a:ext cx="3836742" cy="2390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coal-power-plan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6800" y="3861816"/>
            <a:ext cx="3962400" cy="2631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219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905000"/>
            <a:ext cx="6711654" cy="3357275"/>
          </a:xfrm>
        </p:spPr>
        <p:txBody>
          <a:bodyPr/>
          <a:lstStyle/>
          <a:p>
            <a:r>
              <a:rPr lang="en-US" dirty="0"/>
              <a:t>Use principles of sustainability</a:t>
            </a:r>
          </a:p>
          <a:p>
            <a:pPr lvl="1"/>
            <a:r>
              <a:rPr lang="en-US" dirty="0"/>
              <a:t>Build facing sun to use solar power</a:t>
            </a:r>
          </a:p>
          <a:p>
            <a:pPr lvl="1"/>
            <a:r>
              <a:rPr lang="en-US" dirty="0"/>
              <a:t>Green architecture – solar heating, efficient windows, appliances and lighting</a:t>
            </a:r>
          </a:p>
          <a:p>
            <a:pPr lvl="1"/>
            <a:r>
              <a:rPr lang="en-US" dirty="0"/>
              <a:t>Green roofs – soil and vegetation roofs that help insulate a building</a:t>
            </a:r>
          </a:p>
          <a:p>
            <a:pPr lvl="1"/>
            <a:r>
              <a:rPr lang="en-US" dirty="0"/>
              <a:t>Superinsulation (uses 90% less energy) – air tight structures are heated/cooled mainly with  sunlight, appliances and body heat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Efficiency and Green Construction</a:t>
            </a:r>
          </a:p>
        </p:txBody>
      </p:sp>
      <p:pic>
        <p:nvPicPr>
          <p:cNvPr id="4" name="Picture 3" descr="green-roof-save-money-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3200" y="1447800"/>
            <a:ext cx="2362200" cy="177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150804073936_1_900x60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6800" y="4800600"/>
            <a:ext cx="27432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4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2514600"/>
            <a:ext cx="6711654" cy="3509675"/>
          </a:xfrm>
        </p:spPr>
        <p:txBody>
          <a:bodyPr/>
          <a:lstStyle/>
          <a:p>
            <a:r>
              <a:rPr lang="en-US" dirty="0"/>
              <a:t>To improve efficiency and save money:</a:t>
            </a:r>
          </a:p>
          <a:p>
            <a:pPr lvl="1"/>
            <a:r>
              <a:rPr lang="en-US" dirty="0"/>
              <a:t>Insulate buildings/plug leaks </a:t>
            </a:r>
          </a:p>
          <a:p>
            <a:pPr lvl="1"/>
            <a:r>
              <a:rPr lang="en-US" dirty="0"/>
              <a:t>Use superinsulation, geothermal heat pumps, and solar heating to heat buildings</a:t>
            </a:r>
          </a:p>
          <a:p>
            <a:pPr lvl="1"/>
            <a:r>
              <a:rPr lang="en-US" dirty="0"/>
              <a:t>Heat water more efficiently by using tankless hot water systems/energy saving appliances</a:t>
            </a:r>
          </a:p>
          <a:p>
            <a:pPr lvl="1"/>
            <a:r>
              <a:rPr lang="en-US" dirty="0"/>
              <a:t>Plug electrical devices into smart power strips and don’t leave electronics in standby mode</a:t>
            </a:r>
          </a:p>
          <a:p>
            <a:pPr lvl="1"/>
            <a:r>
              <a:rPr lang="en-US" dirty="0"/>
              <a:t>Use energy-efficient computers and lighting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Energy Efficiency in Existing Buildings</a:t>
            </a:r>
          </a:p>
        </p:txBody>
      </p:sp>
      <p:pic>
        <p:nvPicPr>
          <p:cNvPr id="4" name="Picture 3" descr="FETPH0BFPIOLNTZ.MEDIU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0800" y="1447800"/>
            <a:ext cx="2286000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Weather_Strip_Installatio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00800" y="5181600"/>
            <a:ext cx="2181225" cy="1443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463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7700" y="2052925"/>
            <a:ext cx="6711654" cy="3052475"/>
          </a:xfrm>
        </p:spPr>
        <p:txBody>
          <a:bodyPr/>
          <a:lstStyle/>
          <a:p>
            <a:r>
              <a:rPr lang="en-US" dirty="0"/>
              <a:t>Fossil fuels are cheap, but violate full-cost pricing principle of sustainability</a:t>
            </a:r>
          </a:p>
          <a:p>
            <a:pPr lvl="1"/>
            <a:r>
              <a:rPr lang="en-US" dirty="0"/>
              <a:t>Few, if any, economic incentives for encouraging energy efficiency</a:t>
            </a:r>
          </a:p>
          <a:p>
            <a:pPr lvl="1"/>
            <a:r>
              <a:rPr lang="en-US" dirty="0"/>
              <a:t>Lack of public education about energy use</a:t>
            </a:r>
          </a:p>
          <a:p>
            <a:r>
              <a:rPr lang="en-US" dirty="0"/>
              <a:t>Japan earthquake/tsunami closed nuclear plants – now Japan has replaced ½ its power use by conserving electricity!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We Still Wasting Energy and Money?</a:t>
            </a:r>
          </a:p>
        </p:txBody>
      </p:sp>
      <p:pic>
        <p:nvPicPr>
          <p:cNvPr id="4" name="Picture 3" descr="o-SAVE-MONEY-faceboo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67200" y="4724400"/>
            <a:ext cx="37338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91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Save Energy and Money Where You Live</a:t>
            </a:r>
          </a:p>
        </p:txBody>
      </p:sp>
      <p:pic>
        <p:nvPicPr>
          <p:cNvPr id="5" name="Content Placeholder 4" descr="90446_13_27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l="-951" r="-806" b="3739"/>
          <a:stretch>
            <a:fillRect/>
          </a:stretch>
        </p:blipFill>
        <p:spPr>
          <a:xfrm>
            <a:off x="2057400" y="1905000"/>
            <a:ext cx="5029200" cy="4759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755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4739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438400"/>
            <a:ext cx="9143999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9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2743200"/>
            <a:ext cx="6711654" cy="1680875"/>
          </a:xfrm>
        </p:spPr>
        <p:txBody>
          <a:bodyPr/>
          <a:lstStyle/>
          <a:p>
            <a:r>
              <a:rPr lang="en-US" dirty="0"/>
              <a:t>Using renewable energy resources can meet our energy needs while reducing the effects on the environment – less pollution, greenhouse gas emissions, and biodiversity loss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13.5  Advantages and Disadvantages of Using Renewable Energy</a:t>
            </a:r>
          </a:p>
        </p:txBody>
      </p:sp>
      <p:pic>
        <p:nvPicPr>
          <p:cNvPr id="4" name="Picture 3" descr="2014-renewable-energy-recap-670.jpg"/>
          <p:cNvPicPr>
            <a:picLocks noChangeAspect="1"/>
          </p:cNvPicPr>
          <p:nvPr/>
        </p:nvPicPr>
        <p:blipFill>
          <a:blip r:embed="rId3" cstate="print"/>
          <a:srcRect r="3008"/>
          <a:stretch>
            <a:fillRect/>
          </a:stretch>
        </p:blipFill>
        <p:spPr>
          <a:xfrm>
            <a:off x="4876800" y="4114800"/>
            <a:ext cx="3657600" cy="247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renewables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4419600"/>
            <a:ext cx="3657600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22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524000"/>
            <a:ext cx="6711654" cy="3585875"/>
          </a:xfrm>
        </p:spPr>
        <p:txBody>
          <a:bodyPr/>
          <a:lstStyle/>
          <a:p>
            <a:r>
              <a:rPr lang="en-US" dirty="0"/>
              <a:t>Rely on renewable solar and geothermal energy – why are we not using more?</a:t>
            </a:r>
          </a:p>
          <a:p>
            <a:pPr lvl="1"/>
            <a:r>
              <a:rPr lang="en-US" dirty="0"/>
              <a:t>Government financial subsidies for research much less than those for fossil fuels</a:t>
            </a:r>
          </a:p>
          <a:p>
            <a:pPr lvl="1"/>
            <a:r>
              <a:rPr lang="en-US" dirty="0"/>
              <a:t>Subsidies must be renewed more often –  resulting in political pressure possibilities</a:t>
            </a:r>
          </a:p>
          <a:p>
            <a:pPr lvl="1"/>
            <a:r>
              <a:rPr lang="en-US" dirty="0"/>
              <a:t>Free-market competition with fossil fuels does not include full-cost pricing</a:t>
            </a:r>
          </a:p>
          <a:p>
            <a:pPr lvl="1"/>
            <a:r>
              <a:rPr lang="en-US" dirty="0"/>
              <a:t>Transitioning from one type of fuel to another takes about 60 years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Renewable Energy</a:t>
            </a:r>
          </a:p>
        </p:txBody>
      </p:sp>
      <p:pic>
        <p:nvPicPr>
          <p:cNvPr id="4" name="Picture 3" descr="Giant_photovoltaic_arra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0800" y="4876800"/>
            <a:ext cx="2336800" cy="175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bout-Solar-Energy-Geoscape-NJ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0" y="4953000"/>
            <a:ext cx="2552700" cy="170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57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828800"/>
            <a:ext cx="6711654" cy="3509675"/>
          </a:xfrm>
        </p:spPr>
        <p:txBody>
          <a:bodyPr/>
          <a:lstStyle/>
          <a:p>
            <a:r>
              <a:rPr lang="en-US" dirty="0"/>
              <a:t>Hydropower: use of (kinetic energy) falling or flowing water to generate electricity</a:t>
            </a:r>
          </a:p>
          <a:p>
            <a:pPr lvl="1"/>
            <a:r>
              <a:rPr lang="en-US" dirty="0"/>
              <a:t>Building dams, but sediment accumulates behind them and new systems need to be built – decomposing sediments can release greenhouse gases</a:t>
            </a:r>
          </a:p>
          <a:p>
            <a:pPr lvl="1"/>
            <a:r>
              <a:rPr lang="en-US" dirty="0"/>
              <a:t>Only 13% of hydropower potential developed</a:t>
            </a:r>
          </a:p>
          <a:p>
            <a:pPr lvl="1"/>
            <a:r>
              <a:rPr lang="en-US" dirty="0"/>
              <a:t>Microhydropower generators: portable floating turbines that can use a stream or river for power without altering the environment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Electricity From Falling and Flowing Water</a:t>
            </a:r>
          </a:p>
        </p:txBody>
      </p:sp>
      <p:pic>
        <p:nvPicPr>
          <p:cNvPr id="4" name="Picture 3" descr="Hydropow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3770" y="1752600"/>
            <a:ext cx="2002966" cy="2008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Hydro-Power-Generation-Turbine-Shaf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7400" y="4876800"/>
            <a:ext cx="2255520" cy="1690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50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6711654" cy="3585875"/>
          </a:xfrm>
        </p:spPr>
        <p:txBody>
          <a:bodyPr/>
          <a:lstStyle/>
          <a:p>
            <a:r>
              <a:rPr lang="en-US" dirty="0"/>
              <a:t>Wind power has the potential to produce 40x the current global use of electricity</a:t>
            </a:r>
          </a:p>
          <a:p>
            <a:pPr lvl="1"/>
            <a:r>
              <a:rPr lang="en-US" dirty="0"/>
              <a:t>Onshore wind farms</a:t>
            </a:r>
          </a:p>
          <a:p>
            <a:pPr lvl="1"/>
            <a:r>
              <a:rPr lang="en-US" dirty="0"/>
              <a:t>Offshore wind farms</a:t>
            </a:r>
          </a:p>
          <a:p>
            <a:pPr lvl="1"/>
            <a:r>
              <a:rPr lang="en-US" dirty="0"/>
              <a:t>With subsidy support and smart grids, once in place Atlantic/Gulf Coast wind farms could generate more than enough electricity to replace all of U.S.’s coal fired power plants</a:t>
            </a:r>
          </a:p>
          <a:p>
            <a:pPr lvl="1"/>
            <a:r>
              <a:rPr lang="en-US" dirty="0"/>
              <a:t>Even with full-cost pricing, wind power is the least costly way to produce electricity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Electricity and Wind Power</a:t>
            </a:r>
          </a:p>
        </p:txBody>
      </p:sp>
      <p:pic>
        <p:nvPicPr>
          <p:cNvPr id="4" name="Picture 3" descr="offshore-wind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9600" y="4800600"/>
            <a:ext cx="4267200" cy="1884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125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76400"/>
            <a:ext cx="6711654" cy="2671475"/>
          </a:xfrm>
        </p:spPr>
        <p:txBody>
          <a:bodyPr/>
          <a:lstStyle/>
          <a:p>
            <a:r>
              <a:rPr lang="en-US" dirty="0"/>
              <a:t>Heat stored in soil, underground rocks and fluids in the earth’s mantle – can be used to heat/cool buildings and produce electricity – and captured by:</a:t>
            </a:r>
          </a:p>
          <a:p>
            <a:pPr lvl="1"/>
            <a:r>
              <a:rPr lang="en-US" dirty="0"/>
              <a:t>Geothermal heat pump systems</a:t>
            </a:r>
          </a:p>
          <a:p>
            <a:pPr lvl="1"/>
            <a:r>
              <a:rPr lang="en-US" dirty="0"/>
              <a:t>Hydrothermal reservoirs of geothermal energy</a:t>
            </a:r>
          </a:p>
          <a:p>
            <a:pPr lvl="1"/>
            <a:r>
              <a:rPr lang="en-US" dirty="0"/>
              <a:t>Hot, dry rocks deep underground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Geothermal Energy</a:t>
            </a:r>
          </a:p>
        </p:txBody>
      </p:sp>
      <p:pic>
        <p:nvPicPr>
          <p:cNvPr id="4" name="Picture 3" descr="4-1-5-geopower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4362116"/>
            <a:ext cx="4038600" cy="2267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energy-renewable-geothermal-plant-nesjavellir-power-station-icelan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199" y="4572000"/>
            <a:ext cx="3990109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99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981200"/>
            <a:ext cx="6711654" cy="3052475"/>
          </a:xfrm>
        </p:spPr>
        <p:txBody>
          <a:bodyPr/>
          <a:lstStyle/>
          <a:p>
            <a:r>
              <a:rPr lang="en-US" dirty="0"/>
              <a:t>Energy input: energy needed to produce energy </a:t>
            </a:r>
          </a:p>
          <a:p>
            <a:r>
              <a:rPr lang="en-US" dirty="0"/>
              <a:t>Net energy yield = total energy produced – energy required to produce it</a:t>
            </a:r>
          </a:p>
          <a:p>
            <a:pPr lvl="1"/>
            <a:r>
              <a:rPr lang="en-US" dirty="0"/>
              <a:t>Scientists look at net energy yield as the best measure for determining long-term usefulness of an energy resource</a:t>
            </a:r>
          </a:p>
          <a:p>
            <a:pPr lvl="1"/>
            <a:r>
              <a:rPr lang="en-US" dirty="0"/>
              <a:t>If a net energy yield is zero or a negative number – the resource cannot compete in the marketplace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Energy Is the Only Energy That Really Counts</a:t>
            </a:r>
          </a:p>
        </p:txBody>
      </p:sp>
      <p:pic>
        <p:nvPicPr>
          <p:cNvPr id="4" name="Picture 3" descr="Leviton-recessed-outle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4800600"/>
            <a:ext cx="1771490" cy="1814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powerlines-ac-power-transmission-640x35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1200" y="4876800"/>
            <a:ext cx="3124200" cy="1723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26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3200400"/>
            <a:ext cx="6711654" cy="1833275"/>
          </a:xfrm>
        </p:spPr>
        <p:txBody>
          <a:bodyPr/>
          <a:lstStyle/>
          <a:p>
            <a:r>
              <a:rPr lang="en-US" dirty="0"/>
              <a:t>Dramatically improve energy efficiency</a:t>
            </a:r>
          </a:p>
          <a:p>
            <a:r>
              <a:rPr lang="en-US" dirty="0"/>
              <a:t>Use a mix of renewable energy resources</a:t>
            </a:r>
          </a:p>
          <a:p>
            <a:r>
              <a:rPr lang="en-US" dirty="0"/>
              <a:t>Adjust market prices to include environmental and health costs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13.6  How Can We Make the Transition To a More Sustainable Energy Future?</a:t>
            </a:r>
          </a:p>
        </p:txBody>
      </p:sp>
      <p:pic>
        <p:nvPicPr>
          <p:cNvPr id="4" name="Picture 3" descr="renewable-energ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4876800"/>
            <a:ext cx="5943600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lternative_Energi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48400" y="1981200"/>
            <a:ext cx="2582874" cy="1682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366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447800"/>
            <a:ext cx="6711654" cy="3429000"/>
          </a:xfrm>
        </p:spPr>
        <p:txBody>
          <a:bodyPr/>
          <a:lstStyle/>
          <a:p>
            <a:r>
              <a:rPr lang="en-US" dirty="0"/>
              <a:t>Projections suggest:</a:t>
            </a:r>
          </a:p>
          <a:p>
            <a:pPr lvl="1"/>
            <a:r>
              <a:rPr lang="en-US" dirty="0"/>
              <a:t>During this century, there will probably be a gradual shift away from non-renewable fossil fuel use to a mix of renewable energy resources (solar, wind, hydro, geothermal)</a:t>
            </a:r>
          </a:p>
          <a:p>
            <a:pPr lvl="2"/>
            <a:r>
              <a:rPr lang="en-US" dirty="0"/>
              <a:t>Transition best made by improving energy efficiency and regulating the use of natural gas</a:t>
            </a:r>
          </a:p>
          <a:p>
            <a:pPr lvl="1"/>
            <a:r>
              <a:rPr lang="en-US" dirty="0"/>
              <a:t>As fossil fuels are abundant and artificially cheap, they will be used – the key is to reduce harmful environmental and health impacts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Energy Paths</a:t>
            </a:r>
          </a:p>
        </p:txBody>
      </p:sp>
      <p:pic>
        <p:nvPicPr>
          <p:cNvPr id="4" name="Picture 3" descr="e85pum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2600" y="4419600"/>
            <a:ext cx="3276600" cy="218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tesla-elon-musk-1940x109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00" y="4724400"/>
            <a:ext cx="3352521" cy="1885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399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07299" y="1066800"/>
            <a:ext cx="8229600" cy="2046714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sz="2800" dirty="0">
                <a:ea typeface="ＭＳ Ｐゴシック" pitchFamily="34" charset="-128"/>
              </a:rPr>
              <a:t>1)  Total amount of useful energy from a resource less that amount used and wasted in finding, processing, concentrating, and transporting it to others is called _________.</a:t>
            </a:r>
          </a:p>
        </p:txBody>
      </p:sp>
      <p:sp>
        <p:nvSpPr>
          <p:cNvPr id="2052" name="TPAnswers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81000" y="3624263"/>
            <a:ext cx="4876800" cy="2471737"/>
          </a:xfrm>
        </p:spPr>
        <p:txBody>
          <a:bodyPr>
            <a:normAutofit/>
          </a:bodyPr>
          <a:lstStyle/>
          <a:p>
            <a:pPr marL="514350" indent="-514350" eaLnBrk="1" hangingPunct="1">
              <a:buClr>
                <a:schemeClr val="tx1"/>
              </a:buClr>
              <a:buFont typeface="+mj-lt"/>
              <a:buAutoNum type="alphaUcPeriod"/>
            </a:pPr>
            <a:r>
              <a:rPr lang="en-US" altLang="en-US" dirty="0">
                <a:ea typeface="ＭＳ Ｐゴシック" pitchFamily="34" charset="-128"/>
              </a:rPr>
              <a:t>Kinetic energy</a:t>
            </a:r>
          </a:p>
          <a:p>
            <a:pPr marL="514350" indent="-514350" eaLnBrk="1" hangingPunct="1">
              <a:buClr>
                <a:schemeClr val="tx1"/>
              </a:buClr>
              <a:buFont typeface="+mj-lt"/>
              <a:buAutoNum type="alphaUcPeriod"/>
            </a:pPr>
            <a:r>
              <a:rPr lang="en-US" altLang="en-US" dirty="0">
                <a:ea typeface="ＭＳ Ｐゴシック" pitchFamily="34" charset="-128"/>
              </a:rPr>
              <a:t>Potential energy</a:t>
            </a:r>
          </a:p>
          <a:p>
            <a:pPr marL="514350" indent="-514350" eaLnBrk="1" hangingPunct="1">
              <a:buClr>
                <a:schemeClr val="tx1"/>
              </a:buClr>
              <a:buFont typeface="+mj-lt"/>
              <a:buAutoNum type="alphaUcPeriod"/>
            </a:pPr>
            <a:r>
              <a:rPr lang="en-US" altLang="en-US" dirty="0">
                <a:ea typeface="ＭＳ Ｐゴシック" pitchFamily="34" charset="-128"/>
              </a:rPr>
              <a:t>Net energy yield</a:t>
            </a:r>
          </a:p>
          <a:p>
            <a:pPr marL="514350" indent="-514350" eaLnBrk="1" hangingPunct="1">
              <a:buClr>
                <a:schemeClr val="tx1"/>
              </a:buClr>
              <a:buFont typeface="+mj-lt"/>
              <a:buAutoNum type="alphaUcPeriod"/>
            </a:pPr>
            <a:r>
              <a:rPr lang="en-US" altLang="en-US" dirty="0">
                <a:ea typeface="ＭＳ Ｐゴシック" pitchFamily="34" charset="-128"/>
              </a:rPr>
              <a:t>Total energy balance</a:t>
            </a:r>
          </a:p>
          <a:p>
            <a:pPr marL="514350" indent="-514350" eaLnBrk="1" hangingPunct="1">
              <a:buClr>
                <a:schemeClr val="tx1"/>
              </a:buClr>
              <a:buFont typeface="+mj-lt"/>
              <a:buAutoNum type="alphaUcPeriod"/>
            </a:pPr>
            <a:r>
              <a:rPr lang="en-US" altLang="en-US" dirty="0">
                <a:ea typeface="ＭＳ Ｐゴシック" pitchFamily="34" charset="-128"/>
              </a:rPr>
              <a:t>Gross energy </a:t>
            </a:r>
          </a:p>
          <a:p>
            <a:pPr marL="514350" indent="-514350" eaLnBrk="1" hangingPunct="1">
              <a:buClr>
                <a:schemeClr val="tx1"/>
              </a:buClr>
              <a:buFont typeface="+mj-lt"/>
              <a:buAutoNum type="alphaUcPeriod"/>
            </a:pP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38100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iClicker</a:t>
            </a:r>
            <a:r>
              <a:rPr lang="en-US" sz="3200" dirty="0"/>
              <a:t> Quiz!</a:t>
            </a:r>
          </a:p>
        </p:txBody>
      </p:sp>
      <p:pic>
        <p:nvPicPr>
          <p:cNvPr id="3" name="Picture 2" descr="http://i.telegraph.co.uk/multimedia/archive/02166/green-energy-set_2166495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514600"/>
            <a:ext cx="6089931" cy="3812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PQuestion"/>
          <p:cNvSpPr>
            <a:spLocks noGrp="1"/>
          </p:cNvSpPr>
          <p:nvPr>
            <p:ph type="title"/>
          </p:nvPr>
        </p:nvSpPr>
        <p:spPr>
          <a:xfrm>
            <a:off x="381000" y="990600"/>
            <a:ext cx="8229600" cy="1185862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sz="2800" dirty="0">
                <a:ea typeface="ＭＳ Ｐゴシック" pitchFamily="34" charset="-128"/>
              </a:rPr>
              <a:t>2.  The process of heating and separating crude oil into various fuels is known as _____.</a:t>
            </a:r>
          </a:p>
        </p:txBody>
      </p:sp>
      <p:sp>
        <p:nvSpPr>
          <p:cNvPr id="3076" name="TPAnswers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33400" y="2362200"/>
            <a:ext cx="4114800" cy="2662237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Clr>
                <a:schemeClr val="tx1"/>
              </a:buClr>
              <a:buFont typeface="+mj-lt"/>
              <a:buAutoNum type="alphaUcPeriod"/>
            </a:pPr>
            <a:r>
              <a:rPr lang="en-US" altLang="en-US" sz="2800" dirty="0">
                <a:ea typeface="ＭＳ Ｐゴシック" pitchFamily="34" charset="-128"/>
              </a:rPr>
              <a:t>Refining</a:t>
            </a:r>
          </a:p>
          <a:p>
            <a:pPr marL="514350" indent="-514350" eaLnBrk="1" hangingPunct="1">
              <a:buClr>
                <a:schemeClr val="tx1"/>
              </a:buClr>
              <a:buFont typeface="+mj-lt"/>
              <a:buAutoNum type="alphaUcPeriod"/>
            </a:pPr>
            <a:r>
              <a:rPr lang="en-US" altLang="en-US" sz="2800" dirty="0">
                <a:ea typeface="ＭＳ Ｐゴシック" pitchFamily="34" charset="-128"/>
              </a:rPr>
              <a:t>horizontal drilling</a:t>
            </a:r>
          </a:p>
          <a:p>
            <a:pPr marL="514350" indent="-514350" eaLnBrk="1" hangingPunct="1">
              <a:buClr>
                <a:schemeClr val="tx1"/>
              </a:buClr>
              <a:buFont typeface="+mj-lt"/>
              <a:buAutoNum type="alphaUcPeriod"/>
            </a:pPr>
            <a:r>
              <a:rPr lang="en-US" altLang="en-US" sz="2800" dirty="0">
                <a:ea typeface="ＭＳ Ｐゴシック" pitchFamily="34" charset="-128"/>
              </a:rPr>
              <a:t>hydraulic fracturing</a:t>
            </a:r>
          </a:p>
          <a:p>
            <a:pPr marL="514350" indent="-514350" eaLnBrk="1" hangingPunct="1">
              <a:buClr>
                <a:schemeClr val="tx1"/>
              </a:buClr>
              <a:buFont typeface="+mj-lt"/>
              <a:buAutoNum type="alphaUcPeriod"/>
            </a:pPr>
            <a:r>
              <a:rPr lang="en-US" altLang="en-US" sz="2800" dirty="0">
                <a:ea typeface="ＭＳ Ｐゴシック" pitchFamily="34" charset="-128"/>
              </a:rPr>
              <a:t>Fracking</a:t>
            </a:r>
          </a:p>
          <a:p>
            <a:pPr marL="514350" indent="-514350" eaLnBrk="1" hangingPunct="1">
              <a:buClr>
                <a:schemeClr val="tx1"/>
              </a:buClr>
              <a:buFont typeface="+mj-lt"/>
              <a:buAutoNum type="alphaUcPeriod"/>
            </a:pPr>
            <a:r>
              <a:rPr lang="en-US" altLang="en-US" sz="2800" dirty="0">
                <a:ea typeface="ＭＳ Ｐゴシック" pitchFamily="34" charset="-128"/>
              </a:rPr>
              <a:t>Distillation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38100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iClicker</a:t>
            </a:r>
            <a:r>
              <a:rPr lang="en-US" sz="3200" dirty="0"/>
              <a:t> Quiz!</a:t>
            </a:r>
          </a:p>
        </p:txBody>
      </p:sp>
      <p:pic>
        <p:nvPicPr>
          <p:cNvPr id="3" name="Picture 4" descr="https://ec.europa.eu/energy/sites/ener/files/styles/main_image_static_page/public/oil-refinery-20151005-.jpg?itok=sTUalNP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03104"/>
            <a:ext cx="9144000" cy="165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PQuestion"/>
          <p:cNvSpPr>
            <a:spLocks noGrp="1"/>
          </p:cNvSpPr>
          <p:nvPr>
            <p:ph type="title"/>
          </p:nvPr>
        </p:nvSpPr>
        <p:spPr>
          <a:xfrm>
            <a:off x="304800" y="838200"/>
            <a:ext cx="8229600" cy="1184275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sz="2800" dirty="0">
                <a:ea typeface="ＭＳ Ｐゴシック" pitchFamily="34" charset="-128"/>
              </a:rPr>
              <a:t>3.  ____ is technology that produces energy using kinetic energy of flowing or falling water.</a:t>
            </a:r>
          </a:p>
        </p:txBody>
      </p:sp>
      <p:sp>
        <p:nvSpPr>
          <p:cNvPr id="4100" name="TPAnswers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2590800"/>
            <a:ext cx="4724400" cy="3352800"/>
          </a:xfrm>
        </p:spPr>
        <p:txBody>
          <a:bodyPr>
            <a:normAutofit/>
          </a:bodyPr>
          <a:lstStyle/>
          <a:p>
            <a:pPr marL="514350" indent="-514350" eaLnBrk="1" hangingPunct="1">
              <a:buClr>
                <a:schemeClr val="tx1"/>
              </a:buClr>
              <a:buFont typeface="+mj-lt"/>
              <a:buAutoNum type="alphaUcPeriod"/>
            </a:pPr>
            <a:r>
              <a:rPr lang="en-US" altLang="en-US" sz="2800" dirty="0">
                <a:ea typeface="ＭＳ Ｐゴシック" pitchFamily="34" charset="-128"/>
              </a:rPr>
              <a:t>Wind power</a:t>
            </a:r>
          </a:p>
          <a:p>
            <a:pPr marL="514350" indent="-514350" eaLnBrk="1" hangingPunct="1">
              <a:buClr>
                <a:schemeClr val="tx1"/>
              </a:buClr>
              <a:buFont typeface="+mj-lt"/>
              <a:buAutoNum type="alphaUcPeriod"/>
            </a:pPr>
            <a:r>
              <a:rPr lang="en-US" altLang="en-US" sz="2800" dirty="0">
                <a:ea typeface="ＭＳ Ｐゴシック" pitchFamily="34" charset="-128"/>
              </a:rPr>
              <a:t>Biomass</a:t>
            </a:r>
          </a:p>
          <a:p>
            <a:pPr marL="514350" indent="-514350" eaLnBrk="1" hangingPunct="1">
              <a:buClr>
                <a:schemeClr val="tx1"/>
              </a:buClr>
              <a:buFont typeface="+mj-lt"/>
              <a:buAutoNum type="alphaUcPeriod"/>
            </a:pPr>
            <a:r>
              <a:rPr lang="en-US" altLang="en-US" sz="2800" dirty="0">
                <a:ea typeface="ＭＳ Ｐゴシック" pitchFamily="34" charset="-128"/>
              </a:rPr>
              <a:t>Hydropower</a:t>
            </a:r>
          </a:p>
          <a:p>
            <a:pPr marL="514350" indent="-514350" eaLnBrk="1" hangingPunct="1">
              <a:buClr>
                <a:schemeClr val="tx1"/>
              </a:buClr>
              <a:buFont typeface="+mj-lt"/>
              <a:buAutoNum type="alphaUcPeriod"/>
            </a:pPr>
            <a:r>
              <a:rPr lang="en-US" altLang="en-US" sz="2800" dirty="0">
                <a:ea typeface="ＭＳ Ｐゴシック" pitchFamily="34" charset="-128"/>
              </a:rPr>
              <a:t>Geothermal</a:t>
            </a:r>
          </a:p>
          <a:p>
            <a:pPr marL="514350" indent="-514350" eaLnBrk="1" hangingPunct="1">
              <a:buClr>
                <a:schemeClr val="tx1"/>
              </a:buClr>
              <a:buFont typeface="+mj-lt"/>
              <a:buAutoNum type="alphaUcPeriod"/>
            </a:pPr>
            <a:r>
              <a:rPr lang="en-US" altLang="en-US" sz="2800" dirty="0" err="1">
                <a:ea typeface="ＭＳ Ｐゴシック" pitchFamily="34" charset="-128"/>
              </a:rPr>
              <a:t>Hydrokinesis</a:t>
            </a:r>
            <a:endParaRPr lang="en-US" altLang="en-US" sz="2800" dirty="0">
              <a:ea typeface="ＭＳ Ｐゴシック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38100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iClicker</a:t>
            </a:r>
            <a:r>
              <a:rPr lang="en-US" sz="3200" dirty="0"/>
              <a:t> Quiz!</a:t>
            </a:r>
          </a:p>
        </p:txBody>
      </p:sp>
      <p:pic>
        <p:nvPicPr>
          <p:cNvPr id="2" name="Picture 2" descr="https://www.bigelow.org/virtual/handson/tidepower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134" y="2819400"/>
            <a:ext cx="4743266" cy="349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971800"/>
            <a:ext cx="6711654" cy="1985675"/>
          </a:xfrm>
        </p:spPr>
        <p:txBody>
          <a:bodyPr/>
          <a:lstStyle/>
          <a:p>
            <a:r>
              <a:rPr lang="en-US" dirty="0"/>
              <a:t>Humans use fossil fuels because they are easily available and inexpensive to extract and process</a:t>
            </a:r>
          </a:p>
          <a:p>
            <a:r>
              <a:rPr lang="en-US" dirty="0"/>
              <a:t>Using these nonrenewable fuels degrades the environment, causes air and water pollution, and releases greenhouse gases into the atmosphere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04800"/>
            <a:ext cx="7055380" cy="1400530"/>
          </a:xfrm>
        </p:spPr>
        <p:txBody>
          <a:bodyPr/>
          <a:lstStyle/>
          <a:p>
            <a:r>
              <a:rPr lang="en-US" dirty="0"/>
              <a:t>13.2  What Are the Advantages and Disadvantages of Using Fossil Fuel?</a:t>
            </a:r>
          </a:p>
        </p:txBody>
      </p:sp>
      <p:pic>
        <p:nvPicPr>
          <p:cNvPr id="4" name="Picture 3" descr="Coal-Re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6400" y="4953000"/>
            <a:ext cx="2495550" cy="166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oilri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0" y="4724400"/>
            <a:ext cx="2628900" cy="1968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147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7700" y="2052925"/>
            <a:ext cx="6711654" cy="2900075"/>
          </a:xfrm>
        </p:spPr>
        <p:txBody>
          <a:bodyPr/>
          <a:lstStyle/>
          <a:p>
            <a:r>
              <a:rPr lang="en-US" dirty="0"/>
              <a:t>Fossil fuels produce most of our energy, but they are nonrenewable energy – violating the principle of sustainability</a:t>
            </a:r>
          </a:p>
          <a:p>
            <a:pPr lvl="1"/>
            <a:r>
              <a:rPr lang="en-US" dirty="0"/>
              <a:t>Total energy used = 87% fossil fuels, 4% nuclear power, and 9% from renewable sources – biomass, hydropower, geothermal, wind and solar energy</a:t>
            </a:r>
          </a:p>
          <a:p>
            <a:r>
              <a:rPr lang="en-US" dirty="0"/>
              <a:t>Crude oil/petroleum: formed by pressure applied to decayed organic remains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Fossil Fuels Supply Most of Our Commercial Energy</a:t>
            </a:r>
          </a:p>
        </p:txBody>
      </p:sp>
      <p:pic>
        <p:nvPicPr>
          <p:cNvPr id="4" name="Picture 3" descr="brazil hydro plant EL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4876800"/>
            <a:ext cx="2362200" cy="1672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hellgasstationlosthill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81600" y="4495800"/>
            <a:ext cx="3276600" cy="210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92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90446_13_03left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rcRect t="-19210" b="4208"/>
          <a:stretch>
            <a:fillRect/>
          </a:stretch>
        </p:blipFill>
        <p:spPr>
          <a:xfrm>
            <a:off x="533400" y="1752600"/>
            <a:ext cx="3897213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Content Placeholder 7" descr="90446_13_03right.jp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rcRect t="-22723" b="3861"/>
          <a:stretch>
            <a:fillRect/>
          </a:stretch>
        </p:blipFill>
        <p:spPr>
          <a:xfrm>
            <a:off x="4724400" y="1600200"/>
            <a:ext cx="40386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Used By Source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6960" y="5486400"/>
            <a:ext cx="420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Energy used throughout the World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98973" y="5486400"/>
            <a:ext cx="420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Energy used by the United States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524001"/>
            <a:ext cx="6711654" cy="3352800"/>
          </a:xfrm>
        </p:spPr>
        <p:txBody>
          <a:bodyPr/>
          <a:lstStyle/>
          <a:p>
            <a:r>
              <a:rPr lang="en-US" dirty="0"/>
              <a:t>Finding/extracting oil: 3-D seismic maps and computers to find deposits, drill to check deposits, then drill production wells</a:t>
            </a:r>
          </a:p>
          <a:p>
            <a:pPr lvl="1"/>
            <a:r>
              <a:rPr lang="en-US" dirty="0"/>
              <a:t>Peak production: highest return on well – as time passes, production of well declines</a:t>
            </a:r>
          </a:p>
          <a:p>
            <a:r>
              <a:rPr lang="en-US" dirty="0"/>
              <a:t>Crude oil must be refined to be usable – reduces net energy yield</a:t>
            </a:r>
          </a:p>
          <a:p>
            <a:pPr lvl="1"/>
            <a:r>
              <a:rPr lang="en-US" dirty="0"/>
              <a:t>We will not run out of crude oil in the near future – but the supply is not unlimited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and Refining Oil</a:t>
            </a:r>
          </a:p>
        </p:txBody>
      </p:sp>
      <p:pic>
        <p:nvPicPr>
          <p:cNvPr id="4" name="Picture 3" descr="EV_Slideshow_00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5400" y="4495800"/>
            <a:ext cx="3552397" cy="2146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csm_Kornansky%20ropny%20pramen_jpg_0f4dd4c2d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800" y="4724400"/>
            <a:ext cx="27432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647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600201"/>
            <a:ext cx="6711654" cy="3352800"/>
          </a:xfrm>
        </p:spPr>
        <p:txBody>
          <a:bodyPr/>
          <a:lstStyle/>
          <a:p>
            <a:r>
              <a:rPr lang="en-US" dirty="0"/>
              <a:t>Use of oil as an energy resource adds greenhouse gases to the atmosphere and contributes to climate change</a:t>
            </a:r>
          </a:p>
          <a:p>
            <a:r>
              <a:rPr lang="en-US" dirty="0"/>
              <a:t>Shale oil: oil found within layers of rock</a:t>
            </a:r>
          </a:p>
          <a:p>
            <a:pPr lvl="1"/>
            <a:r>
              <a:rPr lang="en-US" dirty="0"/>
              <a:t>Net energy yield is low – currently not  economically viable/harmful to environment</a:t>
            </a:r>
          </a:p>
          <a:p>
            <a:r>
              <a:rPr lang="en-US" dirty="0"/>
              <a:t>Tar sands/oil sands: oil mixed with clay, sand, water and bitumen – low net energy yield and harmful to environment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Oil Possibilities</a:t>
            </a:r>
          </a:p>
        </p:txBody>
      </p:sp>
      <p:pic>
        <p:nvPicPr>
          <p:cNvPr id="4" name="Picture 3" descr="Jiri Reza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2600" y="4572000"/>
            <a:ext cx="3032732" cy="2081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oil-traps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9200" y="4876800"/>
            <a:ext cx="3329354" cy="180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30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05000"/>
            <a:ext cx="6711654" cy="3738275"/>
          </a:xfrm>
        </p:spPr>
        <p:txBody>
          <a:bodyPr/>
          <a:lstStyle/>
          <a:p>
            <a:r>
              <a:rPr lang="en-US" dirty="0"/>
              <a:t>Natural gas: mixture of gases (50-90% methane) – provides 28% of energy</a:t>
            </a:r>
          </a:p>
          <a:p>
            <a:pPr lvl="1"/>
            <a:r>
              <a:rPr lang="en-US" dirty="0"/>
              <a:t>With a medium net energy yield – used in cooking, heating and industrial purposes;  cleaner than oil and coal</a:t>
            </a:r>
          </a:p>
          <a:p>
            <a:r>
              <a:rPr lang="en-US" dirty="0"/>
              <a:t>Liquefied petroleum gas (propane and butane): tapped from deposits and stored in pressurized tanks</a:t>
            </a:r>
          </a:p>
          <a:p>
            <a:pPr lvl="1"/>
            <a:r>
              <a:rPr lang="en-US" dirty="0"/>
              <a:t>By 2050, U.S. demand will double but supply will be met within U.S. deposits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Gas as an Alternative</a:t>
            </a:r>
          </a:p>
        </p:txBody>
      </p:sp>
      <p:pic>
        <p:nvPicPr>
          <p:cNvPr id="4" name="Picture 3" descr="nga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15200" y="2362200"/>
            <a:ext cx="1645920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LP_gas_cilind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7200" y="5029200"/>
            <a:ext cx="2095500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038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121B8015BA44020A9822C3A3DC62F78"/>
  <p:tag name="SLIDETYPE" val="Q"/>
  <p:tag name="DEMOGRAPHIC" val="False"/>
  <p:tag name="TEAMASSIGN" val="False"/>
  <p:tag name="SPEEDSCORING" val="False"/>
  <p:tag name="CORRECTPOINTVALUE" val="100"/>
  <p:tag name="INCORRECTPOINTVALUE" val="0"/>
  <p:tag name="ZEROBASED" val="False"/>
  <p:tag name="AUTOADVANCE" val="False"/>
  <p:tag name="DELIMITERS" val="3.1"/>
  <p:tag name="VALUEFORMAT" val="0%"/>
  <p:tag name="QUESTIONID" val="4e0e61cae3a84bf28532493708cb2ad7"/>
  <p:tag name="NUMRESPONSES" val="1"/>
  <p:tag name="QUESTIONALIAS" val="One bottle or can of beer (12 ounces) is considered one ‘drink’."/>
  <p:tag name="ANSWERSALIAS" val="True|smicln|False"/>
  <p:tag name="CHARTLABELS" val="1"/>
  <p:tag name="CHARTCOLORS" val="2"/>
  <p:tag name="SLIDEORDER" val="2"/>
  <p:tag name="SLIDEGUID" val="88E0A0B511C34FCFA765BBE1187F1793"/>
  <p:tag name="CHARTCOLORINDICES" val="10,3,11,14,13,23,46,9,5,16,10,3"/>
  <p:tag name="VALUES" val="Correct|smicln|Incorrect"/>
  <p:tag name="TYPE" val="MultiChoiceSlide"/>
  <p:tag name="TPQUESTIONXML" val="﻿&lt;?xml version=&quot;1.0&quot; encoding=&quot;utf-8&quot;?&gt;&#10;&lt;questionlist&gt;&#10;    &lt;properties&gt;&#10;        &lt;guid&gt;CD4088CD06C6439F90A1601138E6F554&lt;/guid&gt;&#10;        &lt;description /&gt;&#10;        &lt;date&gt;12/10/2013 6:50:36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1C4F19C70D2F4A0F95CB7F3F4E189F96&lt;/guid&gt;&#10;            &lt;repollguid&gt;893FD2C186104B709D49A85F1E897D97&lt;/repollguid&gt;&#10;            &lt;sourceid&gt;48CFBA71EB8442C6B0F85FBC2B1105D9&lt;/sourceid&gt;&#10;            &lt;questiontext&gt;One bottle or can of beer (12 ounces) is considered one standard drink.&lt;/questiontext&gt;&#10;            &lt;showresults&gt;True&lt;/showresults&gt;&#10;            &lt;responsegrid&gt;0&lt;/responsegrid&gt;&#10;            &lt;countdowntimer&gt;False&lt;/countdowntimer&gt;&#10;            &lt;correctvalue&gt;100&lt;/correctvalue&gt;&#10;            &lt;incorrectvalue&gt;0&lt;/incorrectvalue&gt;&#10;            &lt;responselimit&gt;1&lt;/responselimit&gt;&#10;            &lt;bulletstyle&gt;0&lt;/bulletstyle&gt;&#10;            &lt;answers&gt;&#10;                &lt;answer&gt;&#10;                    &lt;guid&gt;E6A509A0E9EE43D693560F17FA58B8CE&lt;/guid&gt;&#10;                    &lt;answertext&gt;True&lt;/answertext&gt;&#10;                    &lt;valuetype&gt;1&lt;/valuetype&gt;&#10;                &lt;/answer&gt;&#10;                &lt;answer&gt;&#10;                    &lt;guid&gt;DD1CFEA9EE7A4F20831606BB17F3BF9B&lt;/guid&gt;&#10;                    &lt;answertext&gt;False&lt;/answertext&gt;&#10;                    &lt;valuetype&gt;-1&lt;/valuetype&gt;&#10;                &lt;/answer&gt;&#10;            &lt;/answers&gt;&#10;        &lt;/multichoice&gt;&#10;    &lt;/questions&gt;&#10;&lt;/questionlist&gt;"/>
  <p:tag name="AUTOOPENPOLL" val="True"/>
  <p:tag name="AUTOFORMATCHART" val="True"/>
  <p:tag name="LIVECHARTING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BULLETS" val="3"/>
  <p:tag name="TEXTLENGTH" val="11"/>
  <p:tag name="FONTSIZE" val="32"/>
  <p:tag name="BULLETTYPE" val="ppBulletArabicPeriod"/>
  <p:tag name="ANSWERTEXT" val="True&#10;False"/>
  <p:tag name="OLDNUMANSWERS" val="2"/>
  <p:tag name="ZEROBASED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60099831B43E491FADFC8EDC3DE67202"/>
  <p:tag name="SLIDETYPE" val="Q"/>
  <p:tag name="DEMOGRAPHIC" val="False"/>
  <p:tag name="TEAMASSIGN" val="False"/>
  <p:tag name="SPEEDSCORING" val="False"/>
  <p:tag name="CORRECTPOINTVALUE" val="100"/>
  <p:tag name="INCORRECTPOINTVALUE" val="0"/>
  <p:tag name="ZEROBASED" val="False"/>
  <p:tag name="AUTOADVANCE" val="False"/>
  <p:tag name="DELIMITERS" val="3.1"/>
  <p:tag name="VALUEFORMAT" val="0%"/>
  <p:tag name="QUESTIONID" val="b74c96b53350477c9fcfde7ed32fb517"/>
  <p:tag name="NUMRESPONSES" val="1"/>
  <p:tag name="ANSWERSALIAS" val="Self-medic...|smicln|Relationsh...|smicln|Relaxation|smicln|Depression"/>
  <p:tag name="CHARTLABELS" val="1"/>
  <p:tag name="CHARTCOLORS" val="2"/>
  <p:tag name="SLIDEORDER" val="2"/>
  <p:tag name="SLIDEGUID" val="9D611178DCEC4ABF8DF81BA05C4669F1"/>
  <p:tag name="QUESTIONALIAS" val="The most common reason people drink alcohol is:"/>
  <p:tag name="CHARTCOLORINDICES" val="10,3,11,14,13,23,46,9,5,16,10,3"/>
  <p:tag name="VALUES" val="Incorrect|smicln|Incorrect|smicln|Correct|smicln|Incorrect"/>
  <p:tag name="TYPE" val="MultiChoiceSlide"/>
  <p:tag name="LIVECHARTING" val="False"/>
  <p:tag name="AUTOOPENPOLL" val="True"/>
  <p:tag name="AUTOFORMATCHART" val="True"/>
  <p:tag name="TPQUESTIONXML" val="﻿&lt;?xml version=&quot;1.0&quot; encoding=&quot;utf-8&quot;?&gt;&#10;&lt;questionlist&gt;&#10;    &lt;properties&gt;&#10;        &lt;guid&gt;1EBBDEAD0AB740CEBD96B4473005BEEA&lt;/guid&gt;&#10;        &lt;description /&gt;&#10;        &lt;date&gt;12/10/2013 6:50:36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7E373011DEAE4433B8D5FF1B87EF9ED9&lt;/guid&gt;&#10;            &lt;repollguid&gt;BC0F5F3BDBC6441DAF8C83AF2E55DED5&lt;/repollguid&gt;&#10;            &lt;sourceid&gt;508116EBD7B14C6EBB056B85A5F58A17&lt;/sourceid&gt;&#10;            &lt;questiontext&gt;The process of heating and separating crude oil into various fuels is known as _____.&lt;/questiontext&gt;&#10;            &lt;showresults&gt;True&lt;/showresults&gt;&#10;            &lt;responsegrid&gt;0&lt;/responsegrid&gt;&#10;            &lt;countdowntimer&gt;False&lt;/countdowntimer&gt;&#10;            &lt;correctvalue&gt;100&lt;/correctvalue&gt;&#10;            &lt;incorrectvalue&gt;0&lt;/incorrectvalue&gt;&#10;            &lt;responselimit&gt;1&lt;/responselimit&gt;&#10;            &lt;bulletstyle&gt;0&lt;/bulletstyle&gt;&#10;            &lt;answers&gt;&#10;                &lt;answer&gt;&#10;                    &lt;guid&gt;C9D4BBA57883445FA9A605A6DE7D5D82&lt;/guid&gt;&#10;                    &lt;answertext&gt;Relaxation&lt;/answertext&gt;&#10;                    &lt;valuetype&gt;1&lt;/valuetype&gt;&#10;                &lt;/answer&gt;&#10;                &lt;answer&gt;&#10;                    &lt;guid&gt;13FFDB0043684E5183AC4A4547D27C62&lt;/guid&gt;&#10;                    &lt;answertext&gt;Self-medication&lt;/answertext&gt;&#10;                    &lt;valuetype&gt;-1&lt;/valuetype&gt;&#10;                &lt;/answer&gt;&#10;                &lt;answer&gt;&#10;                    &lt;guid&gt;E2EBA0AF40F242B4800066B7EF093F50&lt;/guid&gt;&#10;                    &lt;answertext&gt;Relationship issues&lt;/answertext&gt;&#10;                    &lt;valuetype&gt;-1&lt;/valuetype&gt;&#10;                &lt;/answer&gt;&#10;                &lt;answer&gt;&#10;                    &lt;guid&gt;C7E750C7EE3C4C87AE7F60E915C84FCF&lt;/guid&gt;&#10;                    &lt;answertext&gt;Depression&lt;/answertext&gt;&#10;                    &lt;valuetype&gt;-1&lt;/valuetype&gt;&#10;                &lt;/answer&gt;&#10;            &lt;/answers&gt;&#10;        &lt;/multichoice&gt;&#10;    &lt;/questions&gt;&#10;&lt;/questionlist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BULLETS" val="3"/>
  <p:tag name="TEXTLENGTH" val="60"/>
  <p:tag name="FONTSIZE" val="32"/>
  <p:tag name="BULLETTYPE" val="ppBulletArabicPeriod"/>
  <p:tag name="ANSWERTEXT" val="Self-medication&#10;Relationship issues&#10;Relaxation&#10;Depression"/>
  <p:tag name="OLDNUMANSWERS" val="4"/>
  <p:tag name="ZEROBASED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60099831B43E491FADFC8EDC3DE67202"/>
  <p:tag name="SLIDETYPE" val="Q"/>
  <p:tag name="DEMOGRAPHIC" val="False"/>
  <p:tag name="TEAMASSIGN" val="False"/>
  <p:tag name="SPEEDSCORING" val="False"/>
  <p:tag name="CORRECTPOINTVALUE" val="100"/>
  <p:tag name="INCORRECTPOINTVALUE" val="0"/>
  <p:tag name="ZEROBASED" val="False"/>
  <p:tag name="AUTOADVANCE" val="False"/>
  <p:tag name="DELIMITERS" val="3.1"/>
  <p:tag name="VALUEFORMAT" val="0%"/>
  <p:tag name="QUESTIONID" val="82ce021e87814fc185c96161d510320e"/>
  <p:tag name="NUMRESPONSES" val="1"/>
  <p:tag name="ANSWERSALIAS" val="0.02|smicln|0.05|smicln|0.08|smicln|1.0"/>
  <p:tag name="CHARTLABELS" val="1"/>
  <p:tag name="CHARTCOLORS" val="2"/>
  <p:tag name="SLIDEORDER" val="2"/>
  <p:tag name="SLIDEGUID" val="474B52A5C4FA45D9A5897DB7B85FFD6E"/>
  <p:tag name="QUESTIONALIAS" val="Binge drinking brings the Blood Alcohol Concentration to _____ gram-percent."/>
  <p:tag name="CHARTCOLORINDICES" val="10,3,11,14,13,23,46,9,5,16,10,3"/>
  <p:tag name="VALUES" val="Incorrect|smicln|Incorrect|smicln|Correct|smicln|Incorrect"/>
  <p:tag name="TYPE" val="MultiChoiceSlide"/>
  <p:tag name="TPQUESTIONXML" val="﻿&lt;?xml version=&quot;1.0&quot; encoding=&quot;utf-8&quot;?&gt;&#10;&lt;questionlist&gt;&#10;    &lt;properties&gt;&#10;        &lt;guid&gt;4F8B65A73FEA483292BB4DEBE6B0F705&lt;/guid&gt;&#10;        &lt;description /&gt;&#10;        &lt;date&gt;12/10/2013 6:50:36 P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5ED1EDF549FF45DCB0A59007507E6B72&lt;/guid&gt;&#10;            &lt;repollguid&gt;0BAB25500E0F48BE99E4F65CC7970827&lt;/repollguid&gt;&#10;            &lt;sourceid&gt;494CB31796E24979AA76606104E5311D&lt;/sourceid&gt;&#10;            &lt;questiontext&gt;Binge drinking brings blood alcohol concentration (BAC) to _____ gram-percent or above.&lt;/questiontext&gt;&#10;            &lt;showresults&gt;True&lt;/showresults&gt;&#10;            &lt;responsegrid&gt;0&lt;/responsegrid&gt;&#10;            &lt;countdowntimer&gt;False&lt;/countdowntimer&gt;&#10;            &lt;correctvalue&gt;100&lt;/correctvalue&gt;&#10;            &lt;incorrectvalue&gt;0&lt;/incorrectvalue&gt;&#10;            &lt;responselimit&gt;1&lt;/responselimit&gt;&#10;            &lt;bulletstyle&gt;0&lt;/bulletstyle&gt;&#10;            &lt;answers&gt;&#10;                &lt;answer&gt;&#10;                    &lt;guid&gt;B6185356FD9C4CECAE19DDF05ABA45B4&lt;/guid&gt;&#10;                    &lt;answertext&gt;0.02&lt;/answertext&gt;&#10;                    &lt;valuetype&gt;-1&lt;/valuetype&gt;&#10;                &lt;/answer&gt;&#10;                &lt;answer&gt;&#10;                    &lt;guid&gt;AC9832FDB12B418D85C43D804382F6BD&lt;/guid&gt;&#10;                    &lt;answertext&gt;0.05&lt;/answertext&gt;&#10;                    &lt;valuetype&gt;-1&lt;/valuetype&gt;&#10;                &lt;/answer&gt;&#10;                &lt;answer&gt;&#10;                    &lt;guid&gt;A8D8CFBB248845779D9919A840A6AA14&lt;/guid&gt;&#10;                    &lt;answertext&gt;0.08&lt;/answertext&gt;&#10;                    &lt;valuetype&gt;1&lt;/valuetype&gt;&#10;                &lt;/answer&gt;&#10;                &lt;answer&gt;&#10;                    &lt;guid&gt;50A0F99D4B9540A1B20D551C49FE0255&lt;/guid&gt;&#10;                    &lt;answertext&gt;1.0&lt;/answertext&gt;&#10;                    &lt;valuetype&gt;-1&lt;/valuetype&gt;&#10;                &lt;/answer&gt;&#10;            &lt;/answers&gt;&#10;        &lt;/multichoice&gt;&#10;    &lt;/questions&gt;&#10;&lt;/questionlist&gt;"/>
  <p:tag name="LIVECHARTING" val="False"/>
  <p:tag name="AUTOOPENPOLL" val="True"/>
  <p:tag name="AUTOFORMATCHART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BULLETS" val="3"/>
  <p:tag name="TEXTLENGTH" val="21"/>
  <p:tag name="FONTSIZE" val="32"/>
  <p:tag name="BULLETTYPE" val="ppBulletArabicPeriod"/>
  <p:tag name="ANSWERTEXT" val="0.02&#10;0.05&#10;0.08&#10;1.0"/>
  <p:tag name="OLDNUMANSWERS" val="4"/>
  <p:tag name="ZEROBASED" val="Fals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926</TotalTime>
  <Words>1726</Words>
  <Application>Microsoft Office PowerPoint</Application>
  <PresentationFormat>On-screen Show (4:3)</PresentationFormat>
  <Paragraphs>188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Century Gothic</vt:lpstr>
      <vt:lpstr>Wingdings 3</vt:lpstr>
      <vt:lpstr>Ion</vt:lpstr>
      <vt:lpstr>Energy Resources </vt:lpstr>
      <vt:lpstr>13.1  What Is Net Energy and Why Is It Important?</vt:lpstr>
      <vt:lpstr>Net Energy Is the Only Energy That Really Counts</vt:lpstr>
      <vt:lpstr>13.2  What Are the Advantages and Disadvantages of Using Fossil Fuel?</vt:lpstr>
      <vt:lpstr>Fossil Fuels Supply Most of Our Commercial Energy</vt:lpstr>
      <vt:lpstr>Energy Used By Source</vt:lpstr>
      <vt:lpstr>Extracting and Refining Oil</vt:lpstr>
      <vt:lpstr>Other Oil Possibilities</vt:lpstr>
      <vt:lpstr>Natural Gas as an Alternative</vt:lpstr>
      <vt:lpstr>Trade-Offs:  Conventional Natural Gas</vt:lpstr>
      <vt:lpstr>Coal</vt:lpstr>
      <vt:lpstr>Cost of Coal</vt:lpstr>
      <vt:lpstr>Trade-offs: Advantages and Disadvantages of Coal</vt:lpstr>
      <vt:lpstr>13.3  What Are the Advantages and Disadvantages of Using Nuclear Power?</vt:lpstr>
      <vt:lpstr>Future of Nuclear Power</vt:lpstr>
      <vt:lpstr>13.4  Why Is Energy Efficiency an Important Energy Resource?</vt:lpstr>
      <vt:lpstr>We Use Energy Inefficiently</vt:lpstr>
      <vt:lpstr>Improving Energy Efficiency</vt:lpstr>
      <vt:lpstr>Other Ways To Improve Energy Efficiency</vt:lpstr>
      <vt:lpstr>Energy Efficiency and Green Construction</vt:lpstr>
      <vt:lpstr>Improving Energy Efficiency in Existing Buildings</vt:lpstr>
      <vt:lpstr>Why Are We Still Wasting Energy and Money?</vt:lpstr>
      <vt:lpstr>You Can Save Energy and Money Where You Live</vt:lpstr>
      <vt:lpstr>PowerPoint Presentation</vt:lpstr>
      <vt:lpstr>13.5  Advantages and Disadvantages of Using Renewable Energy</vt:lpstr>
      <vt:lpstr>Use of Renewable Energy</vt:lpstr>
      <vt:lpstr>Electricity From Falling and Flowing Water</vt:lpstr>
      <vt:lpstr>Electricity and Wind Power</vt:lpstr>
      <vt:lpstr>Geothermal Energy</vt:lpstr>
      <vt:lpstr>13.6  How Can We Make the Transition To a More Sustainable Energy Future?</vt:lpstr>
      <vt:lpstr>Choosing Energy Paths</vt:lpstr>
      <vt:lpstr>1)  Total amount of useful energy from a resource less that amount used and wasted in finding, processing, concentrating, and transporting it to others is called _________.</vt:lpstr>
      <vt:lpstr>2.  The process of heating and separating crude oil into various fuels is known as _____.</vt:lpstr>
      <vt:lpstr>3.  ____ is technology that produces energy using kinetic energy of flowing or falling water.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Resources</dc:title>
  <dc:creator>slbrown</dc:creator>
  <cp:lastModifiedBy>Devin Sheldon</cp:lastModifiedBy>
  <cp:revision>37</cp:revision>
  <dcterms:created xsi:type="dcterms:W3CDTF">2016-01-01T02:35:26Z</dcterms:created>
  <dcterms:modified xsi:type="dcterms:W3CDTF">2022-03-25T20:07:10Z</dcterms:modified>
</cp:coreProperties>
</file>